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2" r:id="rId2"/>
    <p:sldId id="354" r:id="rId3"/>
    <p:sldId id="370" r:id="rId4"/>
    <p:sldId id="363" r:id="rId5"/>
    <p:sldId id="327" r:id="rId6"/>
    <p:sldId id="366" r:id="rId7"/>
    <p:sldId id="367" r:id="rId8"/>
    <p:sldId id="351" r:id="rId9"/>
    <p:sldId id="364" r:id="rId10"/>
    <p:sldId id="369" r:id="rId11"/>
    <p:sldId id="368" r:id="rId12"/>
    <p:sldId id="372" r:id="rId13"/>
    <p:sldId id="371" r:id="rId14"/>
    <p:sldId id="345" r:id="rId15"/>
    <p:sldId id="336" r:id="rId16"/>
  </p:sldIdLst>
  <p:sldSz cx="9144000" cy="6858000" type="screen4x3"/>
  <p:notesSz cx="6896100" cy="10033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A"/>
    <a:srgbClr val="588C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9" autoAdjust="0"/>
    <p:restoredTop sz="94660"/>
  </p:normalViewPr>
  <p:slideViewPr>
    <p:cSldViewPr snapToGrid="0">
      <p:cViewPr>
        <p:scale>
          <a:sx n="100" d="100"/>
          <a:sy n="100" d="100"/>
        </p:scale>
        <p:origin x="-678" y="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6838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6838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2EBA3AE-C129-4197-B3D4-AEB0E263ED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85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38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16500" cy="376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5675"/>
            <a:ext cx="5518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38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DF53534-AEE4-44F9-AD9B-5FE40635E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06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529989"/>
            <a:ext cx="2986703" cy="5014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67314"/>
            <a:r>
              <a:rPr lang="en-US" dirty="0"/>
              <a:t>Nord Pool Spot AS Company Presentation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5710"/>
            <a:fld id="{436946A9-A8A9-4D26-BC3C-3F5F73C0374C}" type="slidenum">
              <a:rPr lang="en-GB" smtClean="0">
                <a:solidFill>
                  <a:srgbClr val="000000"/>
                </a:solidFill>
              </a:rPr>
              <a:pPr defTabSz="965710"/>
              <a:t>1</a:t>
            </a:fld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529989"/>
            <a:ext cx="2986703" cy="5014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67314"/>
            <a:r>
              <a:rPr lang="en-US" dirty="0"/>
              <a:t>Nord Pool Spot AS Company Presentation</a:t>
            </a: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907791" y="9529989"/>
            <a:ext cx="2986703" cy="50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723" tIns="48362" rIns="96723" bIns="48362" anchor="b"/>
          <a:lstStyle/>
          <a:p>
            <a:pPr algn="r" defTabSz="967314"/>
            <a:fld id="{C9888A6D-BD51-4C8B-AE5E-F33BFDDA5F56}" type="slidenum">
              <a:rPr lang="en-GB" sz="1300"/>
              <a:pPr algn="r" defTabSz="967314"/>
              <a:t>2</a:t>
            </a:fld>
            <a:endParaRPr lang="en-GB" sz="1300" dirty="0"/>
          </a:p>
        </p:txBody>
      </p:sp>
      <p:sp>
        <p:nvSpPr>
          <p:cNvPr id="39940" name="Rectangle 7"/>
          <p:cNvSpPr txBox="1">
            <a:spLocks noGrp="1" noChangeArrowheads="1"/>
          </p:cNvSpPr>
          <p:nvPr/>
        </p:nvSpPr>
        <p:spPr bwMode="auto">
          <a:xfrm>
            <a:off x="3904576" y="9528386"/>
            <a:ext cx="2989917" cy="50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defTabSz="914376"/>
            <a:fld id="{E948E49B-A0EF-4ECE-9ED2-F9D8D4C40B6A}" type="slidenum">
              <a:rPr lang="en-US" sz="1200"/>
              <a:pPr algn="r" defTabSz="914376"/>
              <a:t>2</a:t>
            </a:fld>
            <a:endParaRPr lang="en-US" sz="1200" dirty="0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18087" cy="3762375"/>
          </a:xfrm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218" y="4765796"/>
            <a:ext cx="5513665" cy="4514289"/>
          </a:xfrm>
          <a:noFill/>
        </p:spPr>
        <p:txBody>
          <a:bodyPr lIns="91421" tIns="45711" rIns="91421" bIns="45711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34004-DC47-4CEB-95BC-403E2FB0560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34004-DC47-4CEB-95BC-403E2FB0560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34004-DC47-4CEB-95BC-403E2FB0560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34004-DC47-4CEB-95BC-403E2FB05602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1BF80-C472-43EA-A4BC-C60CF85399BC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_MG_2008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628650" y="1647825"/>
            <a:ext cx="7916863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6" name="Picture 24" descr="NPS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38" y="6153150"/>
            <a:ext cx="1454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0" y="4972050"/>
            <a:ext cx="37719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9125" y="1768475"/>
            <a:ext cx="7362825" cy="1470025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9125" y="552450"/>
            <a:ext cx="7324725" cy="952500"/>
          </a:xfrm>
        </p:spPr>
        <p:txBody>
          <a:bodyPr lIns="36000" tIns="36000" rIns="36000" bIns="36000" anchor="b"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294D2-F698-4A2D-ACA9-881529DDF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8438" y="484188"/>
            <a:ext cx="1976437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125" y="484188"/>
            <a:ext cx="5776913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7A4E-93D2-490C-B118-9A72C70EC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484188"/>
            <a:ext cx="7905750" cy="1076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9125" y="2238375"/>
            <a:ext cx="7905750" cy="3792538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6A10-5DB3-4B99-9D12-337CC1DCFE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274A-F850-4727-BCAB-D7FAD1B1A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E904A-699E-4508-84E6-6B4B1DB9D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2238375"/>
            <a:ext cx="3876675" cy="379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8375"/>
            <a:ext cx="3876675" cy="379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72385-913F-4E44-BACC-4DC2EE60F0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E9004-E1FD-4B64-9556-8942B588D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D200-19BC-4461-8C00-900EC1A2CA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40E0-3408-4258-8EF7-5F078DBFB0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53DA-4D97-42EB-98EA-27CCF17577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EF83-B107-4DA9-8B00-1C73ADAD9D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484188"/>
            <a:ext cx="7905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5" y="2238375"/>
            <a:ext cx="790575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3888" y="6257925"/>
            <a:ext cx="2571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D0CCFD79-5F32-45CF-A246-0DFBF17A58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09613" y="0"/>
            <a:ext cx="1089025" cy="115888"/>
          </a:xfrm>
          <a:prstGeom prst="rect">
            <a:avLst/>
          </a:prstGeom>
          <a:solidFill>
            <a:srgbClr val="588CC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28650" y="1647825"/>
            <a:ext cx="79168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628650" y="6197600"/>
            <a:ext cx="79168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38200" y="6257925"/>
            <a:ext cx="2127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>
              <a:defRPr/>
            </a:pPr>
            <a:endParaRPr lang="en-GB" sz="800" dirty="0"/>
          </a:p>
        </p:txBody>
      </p:sp>
      <p:pic>
        <p:nvPicPr>
          <p:cNvPr id="2" name="Picture 13" descr="NPS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56513" y="6292850"/>
            <a:ext cx="88741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>
    <p:fade/>
  </p:transition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9075" indent="-21907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65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695325" indent="-2365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2787650"/>
            <a:ext cx="8151813" cy="147002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GB" sz="4000" dirty="0" smtClean="0"/>
              <a:t>NORD POOL SPOT </a:t>
            </a:r>
            <a:r>
              <a:rPr lang="et-EE" sz="4000" dirty="0" smtClean="0"/>
              <a:t>UPDATE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nb-NO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05450" y="5038725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b="1" dirty="0" smtClean="0">
                <a:solidFill>
                  <a:schemeClr val="bg1"/>
                </a:solidFill>
              </a:rPr>
              <a:t>Hando Sutter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September 21st</a:t>
            </a:r>
            <a:r>
              <a:rPr lang="et-EE" sz="2000" dirty="0" smtClean="0">
                <a:solidFill>
                  <a:schemeClr val="bg1"/>
                </a:solidFill>
              </a:rPr>
              <a:t>, 2012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525" y="19812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Baltic Electricity Market </a:t>
            </a:r>
            <a:r>
              <a:rPr lang="en-GB" dirty="0" err="1" smtClean="0">
                <a:solidFill>
                  <a:schemeClr val="bg1"/>
                </a:solidFill>
              </a:rPr>
              <a:t>Miniforum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8" y="6257925"/>
            <a:ext cx="481012" cy="171450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10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42" y="484188"/>
            <a:ext cx="8492358" cy="1076325"/>
          </a:xfrm>
        </p:spPr>
        <p:txBody>
          <a:bodyPr/>
          <a:lstStyle/>
          <a:p>
            <a:r>
              <a:rPr lang="en-GB" sz="3200" dirty="0" smtClean="0"/>
              <a:t>Price dynamics since June 18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, 2012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704975"/>
            <a:ext cx="8976408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419725" y="2085975"/>
            <a:ext cx="847725" cy="3343275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1675" y="2933700"/>
            <a:ext cx="2602255" cy="27813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86525" y="3300411"/>
            <a:ext cx="1876425" cy="192881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3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8" y="6257925"/>
            <a:ext cx="481012" cy="171450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11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42" y="484188"/>
            <a:ext cx="8492358" cy="1076325"/>
          </a:xfrm>
        </p:spPr>
        <p:txBody>
          <a:bodyPr/>
          <a:lstStyle/>
          <a:p>
            <a:r>
              <a:rPr lang="en-GB" sz="3200" dirty="0" smtClean="0"/>
              <a:t>Allocated capacity on EE/LV boarder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9" y="1904999"/>
            <a:ext cx="7945181" cy="410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3957637"/>
            <a:ext cx="838200" cy="538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4" idx="3"/>
          </p:cNvCxnSpPr>
          <p:nvPr/>
        </p:nvCxnSpPr>
        <p:spPr>
          <a:xfrm flipV="1">
            <a:off x="4686300" y="4416988"/>
            <a:ext cx="846652" cy="269312"/>
          </a:xfrm>
          <a:prstGeom prst="straightConnector1">
            <a:avLst/>
          </a:prstGeom>
          <a:ln>
            <a:solidFill>
              <a:srgbClr val="FF0000"/>
            </a:solidFill>
            <a:miter lim="800000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98902" y="455164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270 MW!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0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65B302-E7DD-47B4-AA40-2837F5E1C321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600075" y="265113"/>
            <a:ext cx="7905750" cy="1076325"/>
          </a:xfrm>
        </p:spPr>
        <p:txBody>
          <a:bodyPr/>
          <a:lstStyle/>
          <a:p>
            <a:pPr eaLnBrk="1" hangingPunct="1"/>
            <a:r>
              <a:rPr lang="en-GB" dirty="0" smtClean="0"/>
              <a:t>Conclusions after June 18th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625" y="1628774"/>
            <a:ext cx="8334375" cy="4562475"/>
          </a:xfrm>
        </p:spPr>
        <p:txBody>
          <a:bodyPr/>
          <a:lstStyle/>
          <a:p>
            <a:r>
              <a:rPr lang="en-GB" sz="1600" dirty="0" smtClean="0"/>
              <a:t>All the active participants of </a:t>
            </a:r>
            <a:r>
              <a:rPr lang="en-GB" sz="1600" dirty="0" err="1" smtClean="0"/>
              <a:t>Baltpool</a:t>
            </a:r>
            <a:r>
              <a:rPr lang="en-GB" sz="1600" dirty="0" smtClean="0"/>
              <a:t> switched over to Nord Pool Spot</a:t>
            </a:r>
          </a:p>
          <a:p>
            <a:r>
              <a:rPr lang="en-GB" sz="1600" dirty="0" smtClean="0"/>
              <a:t>Average daily price June, July Aug (EUR):</a:t>
            </a:r>
          </a:p>
          <a:p>
            <a:pPr marL="0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- LT:   44,9    45,8  </a:t>
            </a:r>
            <a:r>
              <a:rPr lang="en-GB" sz="1600" dirty="0"/>
              <a:t>	</a:t>
            </a:r>
            <a:r>
              <a:rPr lang="en-GB" sz="1600" dirty="0" smtClean="0"/>
              <a:t>54,1</a:t>
            </a:r>
          </a:p>
          <a:p>
            <a:pPr marL="0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- ELE: 32,6  42,6      51,2</a:t>
            </a:r>
          </a:p>
          <a:p>
            <a:pPr marL="0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- EE:  30,8    35,9     40,3</a:t>
            </a:r>
          </a:p>
          <a:p>
            <a:r>
              <a:rPr lang="en-GB" sz="1600" dirty="0" smtClean="0"/>
              <a:t>Most of the days price formation and the flows between the areas has been logical  </a:t>
            </a:r>
          </a:p>
          <a:p>
            <a:r>
              <a:rPr lang="en-GB" sz="1600" dirty="0" smtClean="0"/>
              <a:t>Capacity reduction on EE/LV boarder has been creating almost constant congestion. </a:t>
            </a:r>
            <a:r>
              <a:rPr lang="en-GB" sz="1600" dirty="0" err="1" smtClean="0"/>
              <a:t>Estlink</a:t>
            </a:r>
            <a:r>
              <a:rPr lang="en-GB" sz="1600" dirty="0" smtClean="0"/>
              <a:t> has been congested as well.</a:t>
            </a:r>
          </a:p>
          <a:p>
            <a:r>
              <a:rPr lang="en-GB" sz="1600" dirty="0" smtClean="0"/>
              <a:t>As there is no direct linkage between ELE and LT areas the arbitrage is set by major market players, having therefore very high responsibility on price formation.</a:t>
            </a:r>
          </a:p>
          <a:p>
            <a:r>
              <a:rPr lang="en-GB" sz="1600" dirty="0" smtClean="0"/>
              <a:t>Volumes in LT area quite a stable 20,000</a:t>
            </a:r>
            <a:r>
              <a:rPr lang="en-GB" sz="1600" dirty="0"/>
              <a:t>+ </a:t>
            </a:r>
            <a:r>
              <a:rPr lang="en-GB" sz="1600" dirty="0" err="1" smtClean="0"/>
              <a:t>MWh</a:t>
            </a:r>
            <a:r>
              <a:rPr lang="en-GB" sz="1600" dirty="0" smtClean="0"/>
              <a:t>/day, on </a:t>
            </a:r>
            <a:r>
              <a:rPr lang="en-GB" sz="1600" dirty="0"/>
              <a:t>ELE area has been higher than EE area,</a:t>
            </a:r>
            <a:endParaRPr lang="en-GB" sz="1600" dirty="0" smtClean="0"/>
          </a:p>
          <a:p>
            <a:r>
              <a:rPr lang="en-GB" sz="1600" dirty="0" smtClean="0"/>
              <a:t>As introduced market setup clearly draws out the challenges on the Baltic energy market, there has been lots of feedback both to NPS, TSO’s and NRA’s</a:t>
            </a:r>
          </a:p>
          <a:p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4266901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65B302-E7DD-47B4-AA40-2837F5E1C321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600075" y="265113"/>
            <a:ext cx="7905750" cy="1076325"/>
          </a:xfrm>
        </p:spPr>
        <p:txBody>
          <a:bodyPr/>
          <a:lstStyle/>
          <a:p>
            <a:pPr eaLnBrk="1" hangingPunct="1"/>
            <a:r>
              <a:rPr lang="en-GB" dirty="0" smtClean="0"/>
              <a:t>Further challenges</a:t>
            </a:r>
            <a:endParaRPr lang="en-GB" dirty="0" smtClean="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625" y="1628774"/>
            <a:ext cx="8448675" cy="4562475"/>
          </a:xfrm>
        </p:spPr>
        <p:txBody>
          <a:bodyPr/>
          <a:lstStyle/>
          <a:p>
            <a:r>
              <a:rPr lang="en-GB" sz="2200" dirty="0" smtClean="0"/>
              <a:t>Latvian bidding area opening or another intermediate solution </a:t>
            </a:r>
            <a:endParaRPr lang="en-GB" sz="2200" dirty="0" smtClean="0"/>
          </a:p>
          <a:p>
            <a:r>
              <a:rPr lang="en-GB" sz="2200" dirty="0" smtClean="0"/>
              <a:t>Common cross boarder capacities calculation principles (TSO’s)</a:t>
            </a:r>
          </a:p>
          <a:p>
            <a:r>
              <a:rPr lang="en-GB" sz="2200" dirty="0" smtClean="0"/>
              <a:t>3</a:t>
            </a:r>
            <a:r>
              <a:rPr lang="en-GB" sz="2200" baseline="30000" dirty="0" smtClean="0"/>
              <a:t>rd</a:t>
            </a:r>
            <a:r>
              <a:rPr lang="en-GB" sz="2200" dirty="0" smtClean="0"/>
              <a:t> countries boarder handling mechanism</a:t>
            </a:r>
          </a:p>
          <a:p>
            <a:r>
              <a:rPr lang="en-GB" sz="2200" dirty="0" smtClean="0"/>
              <a:t>Intraday market start up in Baltics; common balancing energy price calculation principles</a:t>
            </a:r>
          </a:p>
          <a:p>
            <a:r>
              <a:rPr lang="en-GB" sz="2200" dirty="0" smtClean="0"/>
              <a:t>Further training of market participants (bidding behaviour</a:t>
            </a:r>
            <a:r>
              <a:rPr lang="en-GB" sz="2200" dirty="0" smtClean="0"/>
              <a:t>, UMM’s etc.)</a:t>
            </a:r>
          </a:p>
          <a:p>
            <a:r>
              <a:rPr lang="en-GB" sz="2200" dirty="0" smtClean="0"/>
              <a:t>Improving the quality of the market in co operation with NRA’s and TSO’s</a:t>
            </a:r>
          </a:p>
          <a:p>
            <a:r>
              <a:rPr lang="en-GB" sz="2200" dirty="0" smtClean="0"/>
              <a:t>Financial market opening in Baltics – </a:t>
            </a:r>
            <a:r>
              <a:rPr lang="en-GB" sz="2200" dirty="0" err="1" smtClean="0"/>
              <a:t>Nasdaq</a:t>
            </a:r>
            <a:r>
              <a:rPr lang="en-GB" sz="2200" dirty="0" smtClean="0"/>
              <a:t> OMX</a:t>
            </a:r>
            <a:endParaRPr lang="en-GB" sz="2200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61488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9" y="6257924"/>
            <a:ext cx="233361" cy="190501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14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007" y="484189"/>
            <a:ext cx="8376745" cy="798074"/>
          </a:xfrm>
        </p:spPr>
        <p:txBody>
          <a:bodyPr/>
          <a:lstStyle/>
          <a:p>
            <a:r>
              <a:rPr lang="et-EE" sz="2800" dirty="0" smtClean="0"/>
              <a:t>Baltic markets</a:t>
            </a:r>
            <a:r>
              <a:rPr lang="en-GB" sz="2800" dirty="0" smtClean="0"/>
              <a:t> integration</a:t>
            </a:r>
            <a:r>
              <a:rPr lang="et-EE" sz="2800" dirty="0" smtClean="0"/>
              <a:t> </a:t>
            </a:r>
            <a:r>
              <a:rPr lang="et-EE" sz="2800" dirty="0" smtClean="0"/>
              <a:t>development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355059" y="1218213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83568" y="1702813"/>
            <a:ext cx="72234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3568" y="4873445"/>
            <a:ext cx="72234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87824" y="1417061"/>
            <a:ext cx="0" cy="4752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58757" y="1417061"/>
            <a:ext cx="0" cy="4752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1364" y="4861640"/>
            <a:ext cx="25645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Current capacity allocation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principles</a:t>
            </a:r>
            <a:r>
              <a:rPr lang="et-EE" sz="1400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285750" indent="-285750"/>
            <a:r>
              <a:rPr lang="et-EE" sz="1400" b="1" dirty="0" smtClean="0">
                <a:latin typeface="Calibri" pitchFamily="34" charset="0"/>
                <a:cs typeface="Calibri" pitchFamily="34" charset="0"/>
              </a:rPr>
              <a:t>	except changed EE/LV boarder setup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Capacity allocation in Lithuania performed by NPS</a:t>
            </a:r>
          </a:p>
          <a:p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35378" y="1270765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pPr algn="ctr"/>
            <a:endParaRPr 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67901" y="1270765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3</a:t>
            </a:r>
          </a:p>
          <a:p>
            <a:pPr algn="ctr"/>
            <a:endParaRPr 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75547" y="4871165"/>
            <a:ext cx="2183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Internal Baltic capacities allocated by implicit auction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Agreement between Baltic TSO</a:t>
            </a:r>
            <a:r>
              <a:rPr lang="et-EE" sz="1400" b="1" dirty="0" smtClean="0">
                <a:latin typeface="Calibri" pitchFamily="34" charset="0"/>
                <a:cs typeface="Calibri" pitchFamily="34" charset="0"/>
              </a:rPr>
              <a:t>`s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is required</a:t>
            </a:r>
          </a:p>
          <a:p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6829"/>
            <a:ext cx="142036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89" y="1846829"/>
            <a:ext cx="221410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439116"/>
            <a:ext cx="2009032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73" y="4423242"/>
            <a:ext cx="190285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6829"/>
            <a:ext cx="124280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638267" y="4866290"/>
            <a:ext cx="32542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Internal Baltic capacities allocated by implicit auction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Common capacity allocation rules for trade from 3</a:t>
            </a:r>
            <a:r>
              <a:rPr lang="en-US" sz="1400" b="1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countries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Agreement between Baltic TSO is required</a:t>
            </a:r>
          </a:p>
          <a:p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_MG_1901_ppt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9125" y="1768475"/>
            <a:ext cx="7342188" cy="1470025"/>
          </a:xfrm>
        </p:spPr>
        <p:txBody>
          <a:bodyPr/>
          <a:lstStyle/>
          <a:p>
            <a:pPr algn="ctr" eaLnBrk="1" hangingPunct="1"/>
            <a:r>
              <a:rPr lang="et-EE" dirty="0" smtClean="0"/>
              <a:t/>
            </a:r>
            <a:br>
              <a:rPr lang="et-EE" dirty="0" smtClean="0"/>
            </a:br>
            <a:r>
              <a:rPr lang="en-GB" dirty="0" smtClean="0"/>
              <a:t>Thank You!</a:t>
            </a:r>
            <a:endParaRPr lang="nb-NO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b-NO" dirty="0" smtClean="0"/>
          </a:p>
        </p:txBody>
      </p:sp>
      <p:pic>
        <p:nvPicPr>
          <p:cNvPr id="3077" name="Picture 7" descr="NPS_logo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9938" y="6153150"/>
            <a:ext cx="1454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5" cstate="print"/>
          <a:srcRect b="50000"/>
          <a:stretch>
            <a:fillRect/>
          </a:stretch>
        </p:blipFill>
        <p:spPr bwMode="auto">
          <a:xfrm>
            <a:off x="0" y="4972050"/>
            <a:ext cx="37719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1368425" y="3797300"/>
            <a:ext cx="7324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b"/>
          <a:lstStyle/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t-EE" sz="1600" dirty="0">
                <a:solidFill>
                  <a:schemeClr val="bg1"/>
                </a:solidFill>
              </a:rPr>
              <a:t>Hando </a:t>
            </a:r>
            <a:r>
              <a:rPr lang="et-EE" sz="1600" dirty="0" smtClean="0">
                <a:solidFill>
                  <a:schemeClr val="bg1"/>
                </a:solidFill>
              </a:rPr>
              <a:t>Sutter</a:t>
            </a:r>
            <a:endParaRPr lang="et-EE" sz="16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t-EE" sz="1600" i="1" u="sng" dirty="0">
                <a:solidFill>
                  <a:schemeClr val="bg1"/>
                </a:solidFill>
              </a:rPr>
              <a:t>h</a:t>
            </a:r>
            <a:r>
              <a:rPr lang="et-EE" sz="1600" i="1" u="sng" dirty="0" smtClean="0">
                <a:solidFill>
                  <a:schemeClr val="bg1"/>
                </a:solidFill>
              </a:rPr>
              <a:t>ando.sutter@npspot.com</a:t>
            </a:r>
            <a:endParaRPr lang="en-GB" sz="1600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F556EE-A308-433E-9AE4-8ABF70C3526F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23555" name="Slide Number Placeholder 2"/>
          <p:cNvSpPr txBox="1">
            <a:spLocks noGrp="1"/>
          </p:cNvSpPr>
          <p:nvPr/>
        </p:nvSpPr>
        <p:spPr bwMode="auto">
          <a:xfrm>
            <a:off x="623888" y="6257925"/>
            <a:ext cx="2571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r"/>
            <a:endParaRPr lang="en-GB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598488"/>
            <a:ext cx="7905750" cy="10763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Our function</a:t>
            </a:r>
            <a:endParaRPr lang="en-US" sz="2000" b="0" smtClean="0">
              <a:solidFill>
                <a:srgbClr val="000000"/>
              </a:solidFill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542925" y="2065338"/>
            <a:ext cx="45751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+mn-lt"/>
              </a:rPr>
              <a:t>To provide liquid, secure power markets </a:t>
            </a:r>
          </a:p>
          <a:p>
            <a:pPr algn="l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+mn-lt"/>
              </a:rPr>
              <a:t>To provide accurate information to the whole market, ensuring transparency </a:t>
            </a:r>
          </a:p>
          <a:p>
            <a:pPr algn="l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+mn-lt"/>
              </a:rPr>
              <a:t>To provide equal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access to market </a:t>
            </a:r>
            <a:r>
              <a:rPr lang="en-GB" sz="1800" dirty="0" smtClean="0">
                <a:solidFill>
                  <a:srgbClr val="000000"/>
                </a:solidFill>
              </a:rPr>
              <a:t>for everyone wanting to trade </a:t>
            </a:r>
            <a:r>
              <a:rPr lang="en-GB" sz="1800" dirty="0" smtClean="0"/>
              <a:t>power</a:t>
            </a:r>
            <a:endParaRPr lang="en-GB" sz="1800" dirty="0" smtClean="0">
              <a:latin typeface="+mn-lt"/>
            </a:endParaRPr>
          </a:p>
          <a:p>
            <a:pPr algn="l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+mn-lt"/>
              </a:rPr>
              <a:t>To be the counterparty for all trades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;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guaranteeing settlement and delivery</a:t>
            </a:r>
          </a:p>
        </p:txBody>
      </p:sp>
      <p:pic>
        <p:nvPicPr>
          <p:cNvPr id="23558" name="Picture 6" descr="brespre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811338"/>
            <a:ext cx="315118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857250" y="6305550"/>
            <a:ext cx="96838" cy="90488"/>
          </a:xfrm>
          <a:prstGeom prst="rect">
            <a:avLst/>
          </a:prstGeom>
          <a:solidFill>
            <a:schemeClr val="bg1"/>
          </a:solidFill>
          <a:ln w="3175" algn="ctr">
            <a:noFill/>
            <a:prstDash val="sysDot"/>
            <a:round/>
            <a:headEnd/>
            <a:tailEnd/>
          </a:ln>
        </p:spPr>
        <p:txBody>
          <a:bodyPr/>
          <a:lstStyle/>
          <a:p>
            <a:pPr algn="l"/>
            <a:endParaRPr lang="da-DK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65B302-E7DD-47B4-AA40-2837F5E1C321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600075" y="265113"/>
            <a:ext cx="7905750" cy="1076325"/>
          </a:xfrm>
        </p:spPr>
        <p:txBody>
          <a:bodyPr/>
          <a:lstStyle/>
          <a:p>
            <a:pPr eaLnBrk="1" hangingPunct="1"/>
            <a:r>
              <a:rPr lang="en-GB" dirty="0" smtClean="0"/>
              <a:t>New shareholders</a:t>
            </a:r>
            <a:endParaRPr lang="en-GB" dirty="0" smtClean="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626" y="1628774"/>
            <a:ext cx="7943850" cy="4562475"/>
          </a:xfrm>
        </p:spPr>
        <p:txBody>
          <a:bodyPr/>
          <a:lstStyle/>
          <a:p>
            <a:r>
              <a:rPr lang="en-GB" sz="2000" dirty="0" smtClean="0"/>
              <a:t>From August </a:t>
            </a:r>
            <a:r>
              <a:rPr lang="en-GB" sz="2000" dirty="0" err="1" smtClean="0"/>
              <a:t>Litgrid</a:t>
            </a:r>
            <a:r>
              <a:rPr lang="en-GB" sz="2000" dirty="0" smtClean="0"/>
              <a:t> and </a:t>
            </a:r>
            <a:r>
              <a:rPr lang="en-GB" sz="2000" dirty="0" err="1" smtClean="0"/>
              <a:t>Elering</a:t>
            </a:r>
            <a:r>
              <a:rPr lang="en-GB" sz="2000" dirty="0" smtClean="0"/>
              <a:t> are new shareholders of Nord Pool Spot</a:t>
            </a:r>
          </a:p>
          <a:p>
            <a:r>
              <a:rPr lang="en-GB" sz="2000" dirty="0" smtClean="0"/>
              <a:t>AST has an option to join</a:t>
            </a:r>
          </a:p>
          <a:p>
            <a:r>
              <a:rPr lang="en-GB" sz="2000" dirty="0" smtClean="0"/>
              <a:t>One seat in Nord Pool Spot board is given to Baltic representative in rotating bases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479859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8" y="6257925"/>
            <a:ext cx="395287" cy="190500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4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Current situation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1692167"/>
            <a:ext cx="8219256" cy="419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NPS price area in Estonia</a:t>
            </a:r>
            <a:r>
              <a:rPr kumimoji="0" lang="et-EE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(since April 1st, 2010)</a:t>
            </a:r>
            <a:endParaRPr kumimoji="0" lang="en-GB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Energy form Russia can enter the market only via PEX</a:t>
            </a:r>
          </a:p>
          <a:p>
            <a:pPr marL="457200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No real trade on RU-EE border</a:t>
            </a:r>
            <a:endParaRPr kumimoji="0" lang="et-EE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t-EE" sz="2300" kern="0" dirty="0" smtClean="0">
                <a:latin typeface="+mn-lt"/>
                <a:cs typeface="+mn-cs"/>
              </a:rPr>
              <a:t>New EE/LV boarder capacity allocation scheem </a:t>
            </a:r>
            <a:r>
              <a:rPr lang="en-GB" sz="2300" kern="0" dirty="0" smtClean="0">
                <a:latin typeface="+mn-lt"/>
                <a:cs typeface="+mn-cs"/>
              </a:rPr>
              <a:t>was introduced</a:t>
            </a:r>
            <a:r>
              <a:rPr lang="et-EE" sz="2300" kern="0" dirty="0" smtClean="0">
                <a:latin typeface="+mn-lt"/>
                <a:cs typeface="+mn-cs"/>
              </a:rPr>
              <a:t> from June 18, 2012</a:t>
            </a:r>
            <a:endParaRPr kumimoji="0" lang="en-GB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Latvia – no PEX implemented</a:t>
            </a:r>
            <a:r>
              <a:rPr lang="en-GB" sz="2900" kern="0" dirty="0">
                <a:latin typeface="+mn-lt"/>
                <a:cs typeface="+mn-cs"/>
              </a:rPr>
              <a:t> </a:t>
            </a:r>
            <a:r>
              <a:rPr lang="en-GB" sz="2900" kern="0" dirty="0" smtClean="0">
                <a:latin typeface="+mn-lt"/>
                <a:cs typeface="+mn-cs"/>
              </a:rPr>
              <a:t>yet</a:t>
            </a:r>
            <a:endParaRPr kumimoji="0" lang="en-GB" sz="29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36538">
              <a:spcBef>
                <a:spcPct val="20000"/>
              </a:spcBef>
              <a:buFontTx/>
              <a:buChar char="–"/>
              <a:defRPr/>
            </a:pPr>
            <a:r>
              <a:rPr lang="en-US" sz="2300" kern="0" dirty="0">
                <a:solidFill>
                  <a:srgbClr val="000000"/>
                </a:solidFill>
                <a:latin typeface="Arial"/>
                <a:cs typeface="Arial"/>
              </a:rPr>
              <a:t>Nord Pool Spot has received an invitation  to start the preparations for Latvian bidding area opening</a:t>
            </a:r>
            <a:endParaRPr lang="en-GB" sz="23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 indent="-236538">
              <a:spcBef>
                <a:spcPct val="20000"/>
              </a:spcBef>
              <a:buFontTx/>
              <a:buChar char="–"/>
              <a:defRPr/>
            </a:pPr>
            <a:r>
              <a:rPr lang="en-GB" sz="2300" kern="0" dirty="0" smtClean="0">
                <a:solidFill>
                  <a:srgbClr val="000000"/>
                </a:solidFill>
                <a:latin typeface="Arial"/>
                <a:cs typeface="Arial"/>
              </a:rPr>
              <a:t>Project start up is pending on NRA preliminary decision expected in September. </a:t>
            </a:r>
            <a:endParaRPr lang="et-EE" sz="23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GB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Lithuania: </a:t>
            </a:r>
            <a:r>
              <a:rPr lang="en-GB" sz="2900" kern="0" dirty="0" smtClean="0">
                <a:latin typeface="+mn-lt"/>
                <a:cs typeface="+mn-cs"/>
              </a:rPr>
              <a:t>NPS price area was opened on June 18</a:t>
            </a:r>
            <a:r>
              <a:rPr lang="en-GB" sz="2900" kern="0" baseline="30000" dirty="0" smtClean="0">
                <a:latin typeface="+mn-lt"/>
                <a:cs typeface="+mn-cs"/>
              </a:rPr>
              <a:t>th</a:t>
            </a:r>
            <a:r>
              <a:rPr lang="en-GB" sz="2900" kern="0" dirty="0" smtClean="0">
                <a:latin typeface="+mn-lt"/>
                <a:cs typeface="+mn-cs"/>
              </a:rPr>
              <a:t>.</a:t>
            </a:r>
            <a:endParaRPr kumimoji="0" lang="en-GB" sz="2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Lithuania works as an isolated area having CB setup on LV, KAL and BY boarders.</a:t>
            </a:r>
          </a:p>
          <a:p>
            <a:pPr marL="457200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Energy from third countries enters the market via </a:t>
            </a:r>
            <a:r>
              <a:rPr lang="en-GB" sz="2300" kern="0" dirty="0" smtClean="0">
                <a:latin typeface="+mn-lt"/>
                <a:cs typeface="+mn-cs"/>
              </a:rPr>
              <a:t>PEX</a:t>
            </a: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 but </a:t>
            </a:r>
            <a:r>
              <a:rPr kumimoji="0" lang="en-GB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th</a:t>
            </a:r>
            <a:r>
              <a:rPr kumimoji="0" lang="et-EE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ese</a:t>
            </a:r>
            <a:r>
              <a:rPr kumimoji="0" lang="et-EE" sz="2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bids are not taking count on price formation</a:t>
            </a:r>
            <a:r>
              <a:rPr kumimoji="0" lang="et-EE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(</a:t>
            </a:r>
            <a:r>
              <a:rPr lang="en-GB" sz="2300" kern="0" dirty="0" smtClean="0">
                <a:latin typeface="+mn-lt"/>
                <a:cs typeface="+mn-cs"/>
              </a:rPr>
              <a:t>mostly price independent bids)</a:t>
            </a:r>
            <a:endParaRPr lang="et-EE" sz="2300" kern="0" dirty="0" smtClean="0">
              <a:latin typeface="+mn-lt"/>
              <a:cs typeface="+mn-cs"/>
            </a:endParaRPr>
          </a:p>
          <a:p>
            <a:pPr marL="220662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9075" marR="0" lvl="0" indent="-2190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23850" y="990600"/>
            <a:ext cx="8515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ea typeface="ＭＳ Ｐゴシック" pitchFamily="34" charset="-128"/>
              </a:rPr>
              <a:t>Lithuanian</a:t>
            </a:r>
            <a:r>
              <a:rPr lang="et-EE" sz="3200" b="1" dirty="0" smtClean="0">
                <a:ea typeface="ＭＳ Ｐゴシック" pitchFamily="34" charset="-128"/>
              </a:rPr>
              <a:t> update</a:t>
            </a:r>
            <a:endParaRPr lang="en-US" sz="3200" b="1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176" y="1733550"/>
            <a:ext cx="7886699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t-EE" sz="1900" dirty="0" smtClean="0">
                <a:latin typeface="+mn-lt"/>
              </a:rPr>
              <a:t>Opening </a:t>
            </a:r>
            <a:r>
              <a:rPr lang="et-EE" sz="1900" dirty="0">
                <a:latin typeface="+mn-lt"/>
              </a:rPr>
              <a:t>of Lithuanian NPS bidding area was signed on March 26th, </a:t>
            </a:r>
            <a:r>
              <a:rPr lang="et-EE" sz="1900" dirty="0" smtClean="0">
                <a:latin typeface="+mn-lt"/>
              </a:rPr>
              <a:t>2012</a:t>
            </a:r>
            <a:r>
              <a:rPr lang="en-GB" sz="1900" dirty="0" smtClean="0">
                <a:latin typeface="+mn-lt"/>
              </a:rPr>
              <a:t>, same day it was published to the market.</a:t>
            </a:r>
            <a:endParaRPr lang="en-GB" sz="1900" dirty="0">
              <a:latin typeface="+mn-lt"/>
            </a:endParaRP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sz="1900" dirty="0">
                <a:latin typeface="+mn-lt"/>
              </a:rPr>
              <a:t>Lithuanian planned CB setup was introduced to Baltic TSO’s on the meeting in February 2012.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sz="1900" dirty="0">
                <a:latin typeface="+mn-lt"/>
              </a:rPr>
              <a:t>Changes in the trading rules were announced through exchange information system on April 17</a:t>
            </a:r>
            <a:r>
              <a:rPr lang="en-GB" sz="1900" baseline="30000" dirty="0">
                <a:latin typeface="+mn-lt"/>
              </a:rPr>
              <a:t>th</a:t>
            </a:r>
            <a:r>
              <a:rPr lang="en-GB" sz="1900" dirty="0">
                <a:latin typeface="+mn-lt"/>
              </a:rPr>
              <a:t>, 2012</a:t>
            </a:r>
            <a:r>
              <a:rPr lang="et-EE" sz="1900" dirty="0">
                <a:latin typeface="+mn-lt"/>
              </a:rPr>
              <a:t> 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t-EE" sz="1900" dirty="0">
                <a:latin typeface="+mn-lt"/>
              </a:rPr>
              <a:t>Lithuanian opening project </a:t>
            </a:r>
            <a:r>
              <a:rPr lang="en-GB" sz="1900" dirty="0">
                <a:latin typeface="+mn-lt"/>
              </a:rPr>
              <a:t>went according to the plans and</a:t>
            </a:r>
            <a:r>
              <a:rPr lang="et-EE" sz="1900" dirty="0">
                <a:latin typeface="+mn-lt"/>
              </a:rPr>
              <a:t> first trading day w</a:t>
            </a:r>
            <a:r>
              <a:rPr lang="en-GB" sz="1900" dirty="0">
                <a:latin typeface="+mn-lt"/>
              </a:rPr>
              <a:t>as</a:t>
            </a:r>
            <a:r>
              <a:rPr lang="et-EE" sz="1900" dirty="0">
                <a:latin typeface="+mn-lt"/>
              </a:rPr>
              <a:t> June 18th, 2012 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sz="1900" dirty="0">
                <a:latin typeface="+mn-lt"/>
              </a:rPr>
              <a:t>Currently </a:t>
            </a:r>
            <a:r>
              <a:rPr lang="en-GB" sz="1900" dirty="0" smtClean="0">
                <a:latin typeface="+mn-lt"/>
              </a:rPr>
              <a:t>23 </a:t>
            </a:r>
            <a:r>
              <a:rPr lang="en-GB" sz="1900" dirty="0">
                <a:latin typeface="+mn-lt"/>
              </a:rPr>
              <a:t>members are trading in LT area</a:t>
            </a:r>
            <a:r>
              <a:rPr lang="et-EE" sz="1900" dirty="0">
                <a:latin typeface="+mn-lt"/>
              </a:rPr>
              <a:t> </a:t>
            </a:r>
            <a:endParaRPr lang="en-GB" sz="1900" dirty="0" smtClean="0">
              <a:latin typeface="+mn-lt"/>
            </a:endParaRP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sz="1900" dirty="0" err="1" smtClean="0">
                <a:latin typeface="+mn-lt"/>
              </a:rPr>
              <a:t>Litgrid</a:t>
            </a:r>
            <a:r>
              <a:rPr lang="en-GB" sz="1900" dirty="0" smtClean="0">
                <a:latin typeface="+mn-lt"/>
              </a:rPr>
              <a:t> started to publish 3</a:t>
            </a:r>
            <a:r>
              <a:rPr lang="en-GB" sz="1900" baseline="30000" dirty="0" smtClean="0">
                <a:latin typeface="+mn-lt"/>
              </a:rPr>
              <a:t>rd</a:t>
            </a:r>
            <a:r>
              <a:rPr lang="en-GB" sz="1900" dirty="0" smtClean="0">
                <a:latin typeface="+mn-lt"/>
              </a:rPr>
              <a:t> countries planned flows in July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sz="1900" dirty="0" smtClean="0">
                <a:latin typeface="+mn-lt"/>
              </a:rPr>
              <a:t>Feedback from Lithuanian participants, TSO and NRA has been positive.</a:t>
            </a:r>
            <a:endParaRPr lang="en-GB" sz="1900" dirty="0">
              <a:latin typeface="+mn-lt"/>
            </a:endParaRPr>
          </a:p>
          <a:p>
            <a:pPr marL="219075" lvl="0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endParaRPr lang="en-US" sz="19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900" dirty="0" smtClean="0"/>
          </a:p>
          <a:p>
            <a:endParaRPr lang="et-EE" sz="1900" dirty="0" smtClean="0"/>
          </a:p>
          <a:p>
            <a:endParaRPr lang="et-EE" sz="19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A40E0-3408-4258-8EF7-5F078DBFB09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8" y="6257924"/>
            <a:ext cx="385762" cy="219075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6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42" y="484188"/>
            <a:ext cx="8492358" cy="1076325"/>
          </a:xfrm>
        </p:spPr>
        <p:txBody>
          <a:bodyPr/>
          <a:lstStyle/>
          <a:p>
            <a:r>
              <a:rPr lang="et-EE" sz="3200" dirty="0" smtClean="0"/>
              <a:t>Separated LT bidding area setup</a:t>
            </a:r>
            <a:endParaRPr lang="en-GB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56745" y="5129048"/>
            <a:ext cx="7135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-Bids from LV/ELE and KAL </a:t>
            </a:r>
            <a:r>
              <a:rPr lang="en-GB" dirty="0" smtClean="0"/>
              <a:t>are </a:t>
            </a:r>
            <a:r>
              <a:rPr lang="et-EE" dirty="0" smtClean="0"/>
              <a:t>handled through dedicated portfolios</a:t>
            </a:r>
          </a:p>
          <a:p>
            <a:r>
              <a:rPr lang="et-EE" dirty="0" smtClean="0"/>
              <a:t>-On BY/LT boarder export/import areas </a:t>
            </a:r>
            <a:r>
              <a:rPr lang="en-GB" dirty="0" smtClean="0"/>
              <a:t>are</a:t>
            </a:r>
            <a:r>
              <a:rPr lang="et-EE" dirty="0" smtClean="0"/>
              <a:t> established</a:t>
            </a:r>
          </a:p>
          <a:p>
            <a:r>
              <a:rPr lang="et-EE" dirty="0" smtClean="0"/>
              <a:t>-Bidding currency </a:t>
            </a:r>
            <a:r>
              <a:rPr lang="en-GB" dirty="0" smtClean="0"/>
              <a:t>is</a:t>
            </a:r>
            <a:r>
              <a:rPr lang="et-EE" dirty="0" smtClean="0"/>
              <a:t> EUR</a:t>
            </a:r>
            <a:endParaRPr lang="en-GB" dirty="0"/>
          </a:p>
        </p:txBody>
      </p:sp>
      <p:pic>
        <p:nvPicPr>
          <p:cNvPr id="38" name="Picture 3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58348" r="-215"/>
          <a:stretch>
            <a:fillRect/>
          </a:stretch>
        </p:blipFill>
        <p:spPr bwMode="auto">
          <a:xfrm>
            <a:off x="1714500" y="2152650"/>
            <a:ext cx="2972291" cy="2576661"/>
          </a:xfrm>
          <a:prstGeom prst="snip2Same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23850" y="990600"/>
            <a:ext cx="8515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ea typeface="ＭＳ Ｐゴシック" pitchFamily="34" charset="-128"/>
              </a:rPr>
              <a:t>Estonian</a:t>
            </a:r>
            <a:r>
              <a:rPr lang="et-EE" sz="3200" b="1" dirty="0" smtClean="0">
                <a:ea typeface="ＭＳ Ｐゴシック" pitchFamily="34" charset="-128"/>
              </a:rPr>
              <a:t> update</a:t>
            </a:r>
            <a:endParaRPr lang="en-US" sz="3200" b="1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625" y="1575375"/>
            <a:ext cx="77057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 smtClean="0"/>
              <a:t>On </a:t>
            </a:r>
            <a:r>
              <a:rPr lang="en-GB" dirty="0"/>
              <a:t>February 17</a:t>
            </a:r>
            <a:r>
              <a:rPr lang="en-GB" baseline="30000" dirty="0"/>
              <a:t>th</a:t>
            </a:r>
            <a:r>
              <a:rPr lang="en-GB" dirty="0"/>
              <a:t>, 2012 after introduction on Baltic TSO’s meeting </a:t>
            </a:r>
            <a:r>
              <a:rPr lang="en-GB" dirty="0" err="1"/>
              <a:t>Elering</a:t>
            </a:r>
            <a:r>
              <a:rPr lang="en-GB" dirty="0"/>
              <a:t> issued to NPS a request to change established CB setup on EE/LV boarder from May 15</a:t>
            </a:r>
            <a:r>
              <a:rPr lang="en-GB" baseline="30000" dirty="0"/>
              <a:t>th</a:t>
            </a:r>
            <a:r>
              <a:rPr lang="en-GB" dirty="0"/>
              <a:t>, 2012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/>
              <a:t>Due to technical reasons it was agreed to implement CB change together with Lithuanian area opening on June 18</a:t>
            </a:r>
            <a:r>
              <a:rPr lang="en-GB" baseline="30000" dirty="0"/>
              <a:t>th</a:t>
            </a:r>
            <a:r>
              <a:rPr lang="en-GB" dirty="0"/>
              <a:t>.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/>
              <a:t>An exchange information was issued on March 26</a:t>
            </a:r>
            <a:r>
              <a:rPr lang="en-GB" baseline="30000" dirty="0"/>
              <a:t>th</a:t>
            </a:r>
            <a:r>
              <a:rPr lang="en-GB" dirty="0"/>
              <a:t>, </a:t>
            </a:r>
            <a:r>
              <a:rPr lang="en-GB" dirty="0" smtClean="0"/>
              <a:t>2012, changes in the trading rules were published on April 17</a:t>
            </a:r>
            <a:r>
              <a:rPr lang="en-GB" baseline="30000" dirty="0" smtClean="0"/>
              <a:t>th</a:t>
            </a:r>
            <a:r>
              <a:rPr lang="en-GB" dirty="0" smtClean="0"/>
              <a:t>.</a:t>
            </a:r>
            <a:endParaRPr lang="en-GB" dirty="0"/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/>
              <a:t>EE/LV new cross boarder solution was also introduced in Market Council and to the regulator receiving no suggestions or negative feedback.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/>
              <a:t>After the implementation there has been almost constant congestion on EE/LV boarder, causing price difference between EE and ELE areas.</a:t>
            </a:r>
          </a:p>
          <a:p>
            <a:pPr marL="219075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r>
              <a:rPr lang="en-GB" dirty="0" smtClean="0"/>
              <a:t>There have been </a:t>
            </a:r>
            <a:r>
              <a:rPr lang="en-GB" dirty="0"/>
              <a:t>reduced capacities on EE/ELE boarder </a:t>
            </a:r>
            <a:r>
              <a:rPr lang="en-GB" dirty="0" smtClean="0"/>
              <a:t>through the summer</a:t>
            </a:r>
            <a:endParaRPr lang="et-EE" dirty="0"/>
          </a:p>
          <a:p>
            <a:pPr marL="219075" lvl="0" indent="-219075" eaLnBrk="0" hangingPunct="0">
              <a:spcBef>
                <a:spcPct val="50000"/>
              </a:spcBef>
              <a:buClr>
                <a:srgbClr val="008CDA"/>
              </a:buClr>
              <a:buFont typeface="Wingdings" pitchFamily="2" charset="2"/>
              <a:buChar char="§"/>
            </a:pPr>
            <a:endParaRPr lang="en-US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>
                <a:schemeClr val="tx2"/>
              </a:buClr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A40E0-3408-4258-8EF7-5F078DBFB09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24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3888" y="6257925"/>
            <a:ext cx="481012" cy="171450"/>
          </a:xfrm>
          <a:prstGeom prst="rect">
            <a:avLst/>
          </a:prstGeom>
        </p:spPr>
        <p:txBody>
          <a:bodyPr/>
          <a:lstStyle/>
          <a:p>
            <a:fld id="{59379978-5E0E-4F7C-8007-E7CA7C16F79B}" type="slidenum">
              <a:rPr lang="en-US" sz="1000"/>
              <a:pPr/>
              <a:t>8</a:t>
            </a:fld>
            <a:endParaRPr lang="en-US" sz="10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42" y="484188"/>
            <a:ext cx="8492358" cy="1076325"/>
          </a:xfrm>
        </p:spPr>
        <p:txBody>
          <a:bodyPr/>
          <a:lstStyle/>
          <a:p>
            <a:r>
              <a:rPr lang="et-EE" sz="3200" dirty="0" smtClean="0"/>
              <a:t>EE/LV CB setup change</a:t>
            </a:r>
            <a:r>
              <a:rPr lang="en-GB" sz="3200" dirty="0" smtClean="0"/>
              <a:t> from June 18th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96618" y="3827341"/>
            <a:ext cx="3438501" cy="1800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36711" y="4142819"/>
            <a:ext cx="1162024" cy="49354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41836" y="3998400"/>
            <a:ext cx="1462192" cy="7823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5598" y="4276793"/>
            <a:ext cx="1127913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Estonia</a:t>
            </a:r>
            <a:r>
              <a:rPr lang="sv-SE" sz="1000" b="1" dirty="0" smtClean="0">
                <a:latin typeface="Calibri" pitchFamily="34" charset="0"/>
              </a:rPr>
              <a:t> (EE)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4422" y="4230626"/>
            <a:ext cx="125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libri" pitchFamily="34" charset="0"/>
              </a:rPr>
              <a:t>Estonia</a:t>
            </a:r>
            <a:r>
              <a:rPr lang="sv-SE" sz="800" b="1" dirty="0" smtClean="0">
                <a:latin typeface="Calibri" pitchFamily="34" charset="0"/>
              </a:rPr>
              <a:t> Russia </a:t>
            </a:r>
          </a:p>
          <a:p>
            <a:r>
              <a:rPr lang="sv-SE" sz="800" b="1" dirty="0" smtClean="0">
                <a:latin typeface="Calibri" pitchFamily="34" charset="0"/>
              </a:rPr>
              <a:t>Import area (ERI)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41836" y="2962790"/>
            <a:ext cx="1462192" cy="7823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7441" y="3221904"/>
            <a:ext cx="1000568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Finland </a:t>
            </a:r>
            <a:r>
              <a:rPr lang="sv-SE" sz="1000" b="1" dirty="0" smtClean="0">
                <a:latin typeface="Calibri" pitchFamily="34" charset="0"/>
              </a:rPr>
              <a:t>(FI)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4" name="Up-Down Arrow 13"/>
          <p:cNvSpPr/>
          <p:nvPr/>
        </p:nvSpPr>
        <p:spPr bwMode="auto">
          <a:xfrm>
            <a:off x="1510506" y="3488144"/>
            <a:ext cx="361281" cy="788650"/>
          </a:xfrm>
          <a:prstGeom prst="up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5400000">
            <a:off x="2424750" y="4059655"/>
            <a:ext cx="339197" cy="722562"/>
          </a:xfrm>
          <a:prstGeom prst="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01350" y="5047273"/>
            <a:ext cx="1105171" cy="48914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883894" y="5047273"/>
            <a:ext cx="1091530" cy="48914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978" y="5049290"/>
            <a:ext cx="110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libri" pitchFamily="34" charset="0"/>
              </a:rPr>
              <a:t>Estonia</a:t>
            </a:r>
            <a:endParaRPr lang="sv-SE" sz="800" b="1" dirty="0" smtClean="0">
              <a:latin typeface="Calibri" pitchFamily="34" charset="0"/>
            </a:endParaRPr>
          </a:p>
          <a:p>
            <a:r>
              <a:rPr lang="sv-SE" sz="800" b="1" dirty="0" err="1" smtClean="0">
                <a:latin typeface="Calibri" pitchFamily="34" charset="0"/>
              </a:rPr>
              <a:t>Latvia</a:t>
            </a:r>
            <a:r>
              <a:rPr lang="sv-SE" sz="800" b="1" dirty="0" smtClean="0">
                <a:latin typeface="Calibri" pitchFamily="34" charset="0"/>
              </a:rPr>
              <a:t> Import area (ELI)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3894" y="5051477"/>
            <a:ext cx="1091530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libri" pitchFamily="34" charset="0"/>
              </a:rPr>
              <a:t>	Estonia</a:t>
            </a:r>
            <a:r>
              <a:rPr lang="sv-SE" sz="800" b="1" dirty="0" smtClean="0">
                <a:latin typeface="Calibri" pitchFamily="34" charset="0"/>
              </a:rPr>
              <a:t> </a:t>
            </a:r>
            <a:r>
              <a:rPr lang="sv-SE" sz="800" b="1" dirty="0" err="1" smtClean="0">
                <a:latin typeface="Calibri" pitchFamily="34" charset="0"/>
              </a:rPr>
              <a:t>Latvia</a:t>
            </a:r>
            <a:r>
              <a:rPr lang="sv-SE" sz="800" b="1" dirty="0" smtClean="0">
                <a:latin typeface="Calibri" pitchFamily="34" charset="0"/>
              </a:rPr>
              <a:t> Export area (ELE)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 flipV="1">
            <a:off x="2027910" y="4547421"/>
            <a:ext cx="361281" cy="678395"/>
          </a:xfrm>
          <a:prstGeom prst="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10800000">
            <a:off x="1235822" y="4547421"/>
            <a:ext cx="361281" cy="678395"/>
          </a:xfrm>
          <a:prstGeom prst="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22" name="Circular Arrow 21"/>
          <p:cNvSpPr/>
          <p:nvPr/>
        </p:nvSpPr>
        <p:spPr bwMode="auto">
          <a:xfrm>
            <a:off x="3276650" y="2636912"/>
            <a:ext cx="1863032" cy="2143874"/>
          </a:xfrm>
          <a:prstGeom prst="circularArrow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80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65669" y="3827341"/>
            <a:ext cx="3779418" cy="1800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146678" y="4131369"/>
            <a:ext cx="1162024" cy="49354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51803" y="3986950"/>
            <a:ext cx="1462192" cy="7823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5565" y="4265343"/>
            <a:ext cx="1127913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Estonia</a:t>
            </a:r>
            <a:r>
              <a:rPr lang="sv-SE" sz="1000" b="1" dirty="0" smtClean="0">
                <a:latin typeface="Calibri" pitchFamily="34" charset="0"/>
              </a:rPr>
              <a:t> (EE)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41448" y="4219176"/>
            <a:ext cx="125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libri" pitchFamily="34" charset="0"/>
              </a:rPr>
              <a:t>Estonia</a:t>
            </a:r>
            <a:r>
              <a:rPr lang="sv-SE" sz="800" b="1" dirty="0" smtClean="0">
                <a:latin typeface="Calibri" pitchFamily="34" charset="0"/>
              </a:rPr>
              <a:t> Russia </a:t>
            </a:r>
          </a:p>
          <a:p>
            <a:r>
              <a:rPr lang="sv-SE" sz="800" b="1" dirty="0" smtClean="0">
                <a:latin typeface="Calibri" pitchFamily="34" charset="0"/>
              </a:rPr>
              <a:t>Import area (ERI)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51803" y="2951340"/>
            <a:ext cx="1462192" cy="7823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7408" y="3210454"/>
            <a:ext cx="1000568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Finland </a:t>
            </a:r>
            <a:r>
              <a:rPr lang="sv-SE" sz="1000" b="1" dirty="0" smtClean="0">
                <a:latin typeface="Calibri" pitchFamily="34" charset="0"/>
              </a:rPr>
              <a:t>(FI)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30" name="Up-Down Arrow 29"/>
          <p:cNvSpPr/>
          <p:nvPr/>
        </p:nvSpPr>
        <p:spPr bwMode="auto">
          <a:xfrm>
            <a:off x="5920473" y="3476693"/>
            <a:ext cx="361281" cy="753933"/>
          </a:xfrm>
          <a:prstGeom prst="up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6834717" y="4048205"/>
            <a:ext cx="339197" cy="722562"/>
          </a:xfrm>
          <a:prstGeom prst="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630313" y="4996098"/>
            <a:ext cx="1105171" cy="48914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98640" y="4994983"/>
            <a:ext cx="110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libri" pitchFamily="34" charset="0"/>
              </a:rPr>
              <a:t>Estonia Export and Import area</a:t>
            </a:r>
            <a:endParaRPr lang="sv-SE" sz="800" b="1" dirty="0" smtClean="0">
              <a:latin typeface="Calibri" pitchFamily="34" charset="0"/>
            </a:endParaRPr>
          </a:p>
          <a:p>
            <a:r>
              <a:rPr lang="sv-SE" sz="800" b="1" dirty="0" smtClean="0">
                <a:latin typeface="Calibri" pitchFamily="34" charset="0"/>
              </a:rPr>
              <a:t> (ELE)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34" name="Up-Down Arrow 33"/>
          <p:cNvSpPr/>
          <p:nvPr/>
        </p:nvSpPr>
        <p:spPr bwMode="auto">
          <a:xfrm>
            <a:off x="6002258" y="4523013"/>
            <a:ext cx="361281" cy="577999"/>
          </a:xfrm>
          <a:prstGeom prst="upDownArrow">
            <a:avLst/>
          </a:prstGeom>
          <a:solidFill>
            <a:srgbClr val="FFFF00"/>
          </a:solidFill>
          <a:ln w="1905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lt-LT" sz="800">
              <a:ln>
                <a:solidFill>
                  <a:sysClr val="windowText" lastClr="000000"/>
                </a:solidFill>
              </a:ln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517" y="587528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* ERI</a:t>
            </a:r>
            <a:r>
              <a:rPr lang="en-GB" dirty="0" smtClean="0"/>
              <a:t> </a:t>
            </a:r>
            <a:r>
              <a:rPr lang="et-EE" dirty="0" smtClean="0"/>
              <a:t>stay</a:t>
            </a:r>
            <a:r>
              <a:rPr lang="en-GB" dirty="0" smtClean="0"/>
              <a:t>s as</a:t>
            </a:r>
            <a:r>
              <a:rPr lang="et-EE" dirty="0" smtClean="0"/>
              <a:t> before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65B302-E7DD-47B4-AA40-2837F5E1C321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600075" y="265113"/>
            <a:ext cx="7905750" cy="1076325"/>
          </a:xfrm>
        </p:spPr>
        <p:txBody>
          <a:bodyPr/>
          <a:lstStyle/>
          <a:p>
            <a:pPr eaLnBrk="1" hangingPunct="1"/>
            <a:r>
              <a:rPr lang="en-US" dirty="0" smtClean="0"/>
              <a:t>Latvian update</a:t>
            </a:r>
            <a:endParaRPr lang="en-GB" dirty="0" smtClean="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9125" y="1692322"/>
            <a:ext cx="7296576" cy="4498928"/>
          </a:xfrm>
        </p:spPr>
        <p:txBody>
          <a:bodyPr/>
          <a:lstStyle/>
          <a:p>
            <a:r>
              <a:rPr lang="en-US" sz="1800" dirty="0" smtClean="0"/>
              <a:t>Several changes to the Electricity legislation in Latvia were approved in the parliament in July 2011</a:t>
            </a:r>
          </a:p>
          <a:p>
            <a:r>
              <a:rPr lang="en-US" sz="1800" dirty="0" smtClean="0"/>
              <a:t>Based on the current understanding the legislation includes necessary changes in order for Nord Pool Spot to function as a power exchange in Latvia</a:t>
            </a:r>
          </a:p>
          <a:p>
            <a:r>
              <a:rPr lang="en-US" sz="1800" dirty="0" smtClean="0"/>
              <a:t>Establishment decision for market implementation </a:t>
            </a:r>
            <a:r>
              <a:rPr lang="et-EE" sz="1800" dirty="0" smtClean="0"/>
              <a:t>will be</a:t>
            </a:r>
            <a:r>
              <a:rPr lang="en-US" sz="1800" dirty="0" smtClean="0"/>
              <a:t> made at the time EC certification procedure is finalized and the ISO solution is approved</a:t>
            </a:r>
            <a:r>
              <a:rPr lang="et-EE" sz="1800" dirty="0" smtClean="0"/>
              <a:t>. Some preparations may start after NRA prelimenary decision.</a:t>
            </a:r>
            <a:endParaRPr lang="en-US" sz="1800" dirty="0" smtClean="0"/>
          </a:p>
          <a:p>
            <a:r>
              <a:rPr lang="en-US" sz="1800" dirty="0" smtClean="0"/>
              <a:t>6 months time of notice from the </a:t>
            </a:r>
            <a:r>
              <a:rPr lang="et-EE" sz="1800" dirty="0" smtClean="0"/>
              <a:t>information to the market</a:t>
            </a:r>
            <a:endParaRPr lang="en-US" sz="1800" dirty="0" smtClean="0"/>
          </a:p>
          <a:p>
            <a:r>
              <a:rPr lang="en-US" sz="1800" dirty="0" smtClean="0"/>
              <a:t>Elspot-market opening can hopefully take place </a:t>
            </a:r>
            <a:r>
              <a:rPr lang="et-EE" sz="1800" dirty="0" smtClean="0"/>
              <a:t>in Q</a:t>
            </a:r>
            <a:r>
              <a:rPr lang="en-GB" sz="1800" dirty="0" smtClean="0"/>
              <a:t>2</a:t>
            </a:r>
            <a:r>
              <a:rPr lang="en-US" sz="1800" dirty="0" smtClean="0"/>
              <a:t> 201</a:t>
            </a:r>
            <a:r>
              <a:rPr lang="et-EE" sz="1800" dirty="0" smtClean="0"/>
              <a:t>3</a:t>
            </a:r>
            <a:endParaRPr lang="en-US" sz="1800" dirty="0" smtClean="0"/>
          </a:p>
          <a:p>
            <a:pPr lvl="1"/>
            <a:r>
              <a:rPr lang="en-US" sz="1400" dirty="0" smtClean="0"/>
              <a:t>Start time and time required for the certification is uncertain</a:t>
            </a:r>
          </a:p>
          <a:p>
            <a:pPr lvl="1"/>
            <a:r>
              <a:rPr lang="en-US" sz="1400" dirty="0" smtClean="0"/>
              <a:t>Common preparation and planning of the establishment </a:t>
            </a:r>
            <a:r>
              <a:rPr lang="et-EE" sz="1400" dirty="0" smtClean="0"/>
              <a:t>can</a:t>
            </a:r>
            <a:r>
              <a:rPr lang="en-US" sz="1400" dirty="0" smtClean="0"/>
              <a:t> be started during the final certification procedure</a:t>
            </a:r>
          </a:p>
        </p:txBody>
      </p:sp>
    </p:spTree>
    <p:extLst>
      <p:ext uri="{BB962C8B-B14F-4D97-AF65-F5344CB8AC3E}">
        <p14:creationId xmlns:p14="http://schemas.microsoft.com/office/powerpoint/2010/main" val="2220699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8CDA"/>
      </a:dk2>
      <a:lt2>
        <a:srgbClr val="002349"/>
      </a:lt2>
      <a:accent1>
        <a:srgbClr val="1B398E"/>
      </a:accent1>
      <a:accent2>
        <a:srgbClr val="5BBDF3"/>
      </a:accent2>
      <a:accent3>
        <a:srgbClr val="FFFFFF"/>
      </a:accent3>
      <a:accent4>
        <a:srgbClr val="000000"/>
      </a:accent4>
      <a:accent5>
        <a:srgbClr val="ABAEC6"/>
      </a:accent5>
      <a:accent6>
        <a:srgbClr val="52ABDC"/>
      </a:accent6>
      <a:hlink>
        <a:srgbClr val="9BCF7E"/>
      </a:hlink>
      <a:folHlink>
        <a:srgbClr val="588C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9ADA"/>
        </a:dk2>
        <a:lt2>
          <a:srgbClr val="002349"/>
        </a:lt2>
        <a:accent1>
          <a:srgbClr val="0050A8"/>
        </a:accent1>
        <a:accent2>
          <a:srgbClr val="A3CFFF"/>
        </a:accent2>
        <a:accent3>
          <a:srgbClr val="FFFFFF"/>
        </a:accent3>
        <a:accent4>
          <a:srgbClr val="000000"/>
        </a:accent4>
        <a:accent5>
          <a:srgbClr val="AAB3D1"/>
        </a:accent5>
        <a:accent6>
          <a:srgbClr val="93BBE7"/>
        </a:accent6>
        <a:hlink>
          <a:srgbClr val="00638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9ADA"/>
        </a:dk2>
        <a:lt2>
          <a:srgbClr val="002349"/>
        </a:lt2>
        <a:accent1>
          <a:srgbClr val="466FA0"/>
        </a:accent1>
        <a:accent2>
          <a:srgbClr val="A3CFFF"/>
        </a:accent2>
        <a:accent3>
          <a:srgbClr val="FFFFFF"/>
        </a:accent3>
        <a:accent4>
          <a:srgbClr val="000000"/>
        </a:accent4>
        <a:accent5>
          <a:srgbClr val="B0BBCD"/>
        </a:accent5>
        <a:accent6>
          <a:srgbClr val="93BBE7"/>
        </a:accent6>
        <a:hlink>
          <a:srgbClr val="00638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9ADA"/>
        </a:dk2>
        <a:lt2>
          <a:srgbClr val="002349"/>
        </a:lt2>
        <a:accent1>
          <a:srgbClr val="32308E"/>
        </a:accent1>
        <a:accent2>
          <a:srgbClr val="11BFDA"/>
        </a:accent2>
        <a:accent3>
          <a:srgbClr val="FFFFFF"/>
        </a:accent3>
        <a:accent4>
          <a:srgbClr val="000000"/>
        </a:accent4>
        <a:accent5>
          <a:srgbClr val="ADADC6"/>
        </a:accent5>
        <a:accent6>
          <a:srgbClr val="0EADC5"/>
        </a:accent6>
        <a:hlink>
          <a:srgbClr val="9BCF7E"/>
        </a:hlink>
        <a:folHlink>
          <a:srgbClr val="588C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ADA"/>
        </a:dk2>
        <a:lt2>
          <a:srgbClr val="002349"/>
        </a:lt2>
        <a:accent1>
          <a:srgbClr val="25398E"/>
        </a:accent1>
        <a:accent2>
          <a:srgbClr val="11BFDA"/>
        </a:accent2>
        <a:accent3>
          <a:srgbClr val="FFFFFF"/>
        </a:accent3>
        <a:accent4>
          <a:srgbClr val="000000"/>
        </a:accent4>
        <a:accent5>
          <a:srgbClr val="ACAEC6"/>
        </a:accent5>
        <a:accent6>
          <a:srgbClr val="0EADC5"/>
        </a:accent6>
        <a:hlink>
          <a:srgbClr val="9BCF7E"/>
        </a:hlink>
        <a:folHlink>
          <a:srgbClr val="588C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764BA94B66A479D17A2D12B655858" ma:contentTypeVersion="21" ma:contentTypeDescription="Create a new document." ma:contentTypeScope="" ma:versionID="3b21e69c71102af6854d9a587e763772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ACER-2015-00994</_dlc_DocId>
    <_dlc_DocIdUrl xmlns="985daa2e-53d8-4475-82b8-9c7d25324e34">
      <Url>http://extranet.acer.europa.eu/en/Electricity/Regional_initiatives/Meetings/14th_Baltic_SG/_layouts/DocIdRedir.aspx?ID=ACER-2015-00994</Url>
      <Description>ACER-2015-00994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110E88B5-B859-4481-94BB-A4F043D4676C}"/>
</file>

<file path=customXml/itemProps2.xml><?xml version="1.0" encoding="utf-8"?>
<ds:datastoreItem xmlns:ds="http://schemas.openxmlformats.org/officeDocument/2006/customXml" ds:itemID="{DAB9A586-5DEF-4E7B-B8B4-1C4FFAC29F95}"/>
</file>

<file path=customXml/itemProps3.xml><?xml version="1.0" encoding="utf-8"?>
<ds:datastoreItem xmlns:ds="http://schemas.openxmlformats.org/officeDocument/2006/customXml" ds:itemID="{C1D5AA5F-4C30-4836-BDAF-F19B3BF8E5BC}"/>
</file>

<file path=customXml/itemProps4.xml><?xml version="1.0" encoding="utf-8"?>
<ds:datastoreItem xmlns:ds="http://schemas.openxmlformats.org/officeDocument/2006/customXml" ds:itemID="{73B84BC6-C9C8-4883-B2C5-4F7FC47E7B10}"/>
</file>

<file path=docProps/app.xml><?xml version="1.0" encoding="utf-8"?>
<Properties xmlns="http://schemas.openxmlformats.org/officeDocument/2006/extended-properties" xmlns:vt="http://schemas.openxmlformats.org/officeDocument/2006/docPropsVTypes">
  <TotalTime>14913</TotalTime>
  <Words>859</Words>
  <Application>Microsoft Office PowerPoint</Application>
  <PresentationFormat>On-screen Show (4:3)</PresentationFormat>
  <Paragraphs>132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 NORD POOL SPOT UPDATE  </vt:lpstr>
      <vt:lpstr> Our function</vt:lpstr>
      <vt:lpstr>New shareholders</vt:lpstr>
      <vt:lpstr>Current situation</vt:lpstr>
      <vt:lpstr>PowerPoint Presentation</vt:lpstr>
      <vt:lpstr>Separated LT bidding area setup</vt:lpstr>
      <vt:lpstr>PowerPoint Presentation</vt:lpstr>
      <vt:lpstr>EE/LV CB setup change from June 18th</vt:lpstr>
      <vt:lpstr>Latvian update</vt:lpstr>
      <vt:lpstr>Price dynamics since June 18th, 2012</vt:lpstr>
      <vt:lpstr>Allocated capacity on EE/LV boarder</vt:lpstr>
      <vt:lpstr>Conclusions after June 18th</vt:lpstr>
      <vt:lpstr>Further challenges</vt:lpstr>
      <vt:lpstr>Baltic markets integration development</vt:lpstr>
      <vt:lpstr> Thank You!</vt:lpstr>
    </vt:vector>
  </TitlesOfParts>
  <Company>Creuna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Hilde Marken</dc:creator>
  <cp:lastModifiedBy>Hando Sutter</cp:lastModifiedBy>
  <cp:revision>126</cp:revision>
  <cp:lastPrinted>2012-08-22T10:34:35Z</cp:lastPrinted>
  <dcterms:created xsi:type="dcterms:W3CDTF">2010-05-27T09:18:27Z</dcterms:created>
  <dcterms:modified xsi:type="dcterms:W3CDTF">2012-09-21T08:25:10Z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0x010100746764BA94B66A479D17A2D12B655858</vt:lpwstr>
  </property>
  <property fmtid="{D5CDD505-2E9C-101B-9397-08002B2CF9AE}" pid="3" name="_dlc_DocIdItemGuid">
    <vt:lpwstr>91f4633a-9fb3-4452-9f91-2bc0d040f5cf</vt:lpwstr>
  </property>
</Properties>
</file>